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67" r:id="rId2"/>
    <p:sldId id="268" r:id="rId3"/>
    <p:sldId id="270" r:id="rId4"/>
    <p:sldId id="269" r:id="rId5"/>
    <p:sldId id="26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145" cy="469101"/>
          </a:xfrm>
          <a:prstGeom prst="rect">
            <a:avLst/>
          </a:prstGeom>
        </p:spPr>
        <p:txBody>
          <a:bodyPr vert="horz" lIns="94567" tIns="47284" rIns="94567" bIns="472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512" y="1"/>
            <a:ext cx="3076145" cy="469101"/>
          </a:xfrm>
          <a:prstGeom prst="rect">
            <a:avLst/>
          </a:prstGeom>
        </p:spPr>
        <p:txBody>
          <a:bodyPr vert="horz" lIns="94567" tIns="47284" rIns="94567" bIns="47284" rtlCol="0"/>
          <a:lstStyle>
            <a:lvl1pPr algn="r">
              <a:defRPr sz="1200"/>
            </a:lvl1pPr>
          </a:lstStyle>
          <a:p>
            <a:fld id="{596FC775-4AD8-4BD8-AFB2-F75DE6D617B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560"/>
            <a:ext cx="3076145" cy="469101"/>
          </a:xfrm>
          <a:prstGeom prst="rect">
            <a:avLst/>
          </a:prstGeom>
        </p:spPr>
        <p:txBody>
          <a:bodyPr vert="horz" lIns="94567" tIns="47284" rIns="94567" bIns="472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512" y="8914560"/>
            <a:ext cx="3076145" cy="469101"/>
          </a:xfrm>
          <a:prstGeom prst="rect">
            <a:avLst/>
          </a:prstGeom>
        </p:spPr>
        <p:txBody>
          <a:bodyPr vert="horz" lIns="94567" tIns="47284" rIns="94567" bIns="47284" rtlCol="0" anchor="b"/>
          <a:lstStyle>
            <a:lvl1pPr algn="r">
              <a:defRPr sz="1200"/>
            </a:lvl1pPr>
          </a:lstStyle>
          <a:p>
            <a:fld id="{B8F3CF57-4B6C-4002-BD43-9F9FA969B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C21EAC-F7E8-442E-A8D6-47EDAF06D85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7F4180-500A-421B-91DD-960DA4C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1EAC-F7E8-442E-A8D6-47EDAF06D85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180-500A-421B-91DD-960DA4C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1EAC-F7E8-442E-A8D6-47EDAF06D85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180-500A-421B-91DD-960DA4C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1EAC-F7E8-442E-A8D6-47EDAF06D85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180-500A-421B-91DD-960DA4C92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1EAC-F7E8-442E-A8D6-47EDAF06D85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180-500A-421B-91DD-960DA4C92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1EAC-F7E8-442E-A8D6-47EDAF06D85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180-500A-421B-91DD-960DA4C92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1EAC-F7E8-442E-A8D6-47EDAF06D85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180-500A-421B-91DD-960DA4C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1EAC-F7E8-442E-A8D6-47EDAF06D85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180-500A-421B-91DD-960DA4C92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21EAC-F7E8-442E-A8D6-47EDAF06D85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180-500A-421B-91DD-960DA4C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C21EAC-F7E8-442E-A8D6-47EDAF06D85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180-500A-421B-91DD-960DA4C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C21EAC-F7E8-442E-A8D6-47EDAF06D85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7F4180-500A-421B-91DD-960DA4C92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C21EAC-F7E8-442E-A8D6-47EDAF06D85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7F4180-500A-421B-91DD-960DA4C92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Problem Solving Process and De </a:t>
            </a:r>
            <a:r>
              <a:rPr lang="en-CA" dirty="0" err="1" smtClean="0"/>
              <a:t>Bono’s</a:t>
            </a:r>
            <a:r>
              <a:rPr lang="en-CA" dirty="0" smtClean="0"/>
              <a:t> Hats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 look at broadening one’ s thinking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2578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Gathering Facts, acquiring information </a:t>
            </a:r>
          </a:p>
          <a:p>
            <a:endParaRPr lang="en-US" dirty="0" smtClean="0"/>
          </a:p>
          <a:p>
            <a:r>
              <a:rPr lang="en-US" dirty="0" smtClean="0"/>
              <a:t>Sounds like:  “Just the facts ma’am”</a:t>
            </a:r>
          </a:p>
          <a:p>
            <a:endParaRPr lang="en-US" dirty="0" smtClean="0"/>
          </a:p>
          <a:p>
            <a:r>
              <a:rPr lang="en-US" dirty="0" smtClean="0"/>
              <a:t>Simple data collection without making judgment calls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Bono – White Hat</a:t>
            </a:r>
            <a:endParaRPr lang="en-US" dirty="0"/>
          </a:p>
        </p:txBody>
      </p:sp>
      <p:pic>
        <p:nvPicPr>
          <p:cNvPr id="4" name="Picture 2" descr="hh00733_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lum bright="40000"/>
          </a:blip>
          <a:srcRect/>
          <a:stretch>
            <a:fillRect/>
          </a:stretch>
        </p:blipFill>
        <p:spPr bwMode="auto">
          <a:xfrm>
            <a:off x="5638800" y="3733800"/>
            <a:ext cx="3198548" cy="20574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Positive Feedback; Constructive logic </a:t>
            </a:r>
          </a:p>
          <a:p>
            <a:endParaRPr lang="en-US" dirty="0" smtClean="0"/>
          </a:p>
          <a:p>
            <a:r>
              <a:rPr lang="en-US" dirty="0" smtClean="0"/>
              <a:t>Sounds like:  “I want to explore this further; this idea has value”</a:t>
            </a:r>
          </a:p>
          <a:p>
            <a:endParaRPr lang="en-US" dirty="0" smtClean="0"/>
          </a:p>
          <a:p>
            <a:r>
              <a:rPr lang="en-US" dirty="0" smtClean="0"/>
              <a:t>Rather than looking for the problems (black), looking for ways to further develop the idea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Bono – Yellow Hat</a:t>
            </a:r>
            <a:endParaRPr lang="en-US" dirty="0"/>
          </a:p>
        </p:txBody>
      </p:sp>
      <p:pic>
        <p:nvPicPr>
          <p:cNvPr id="4" name="Picture 3" descr="hh0073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81400"/>
            <a:ext cx="3198548" cy="20574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Organizes, Controls and Leads </a:t>
            </a:r>
          </a:p>
          <a:p>
            <a:endParaRPr lang="en-US" dirty="0" smtClean="0"/>
          </a:p>
          <a:p>
            <a:r>
              <a:rPr lang="en-US" dirty="0" smtClean="0"/>
              <a:t>Sounds like:  “Focus; Lets get started: Your turn”</a:t>
            </a:r>
          </a:p>
          <a:p>
            <a:endParaRPr lang="en-US" dirty="0" smtClean="0"/>
          </a:p>
          <a:p>
            <a:r>
              <a:rPr lang="en-US" dirty="0" smtClean="0"/>
              <a:t>Involved with the implementation of the idea, the “nuts and bolts” of 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Bono – Blue Hat</a:t>
            </a:r>
            <a:endParaRPr lang="en-US" dirty="0"/>
          </a:p>
        </p:txBody>
      </p:sp>
      <p:pic>
        <p:nvPicPr>
          <p:cNvPr id="4" name="Picture 2" descr="hh00733_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62600" y="3886200"/>
            <a:ext cx="3200400" cy="2058592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Placing the Hats in the Creative Problem Solving Process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52800" y="1676400"/>
            <a:ext cx="2590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3200400"/>
            <a:ext cx="2590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72200" y="3124200"/>
            <a:ext cx="2590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52800" y="4876800"/>
            <a:ext cx="2590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1752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Problem Finding</a:t>
            </a:r>
          </a:p>
          <a:p>
            <a:pPr marL="342900" indent="-342900" algn="ctr"/>
            <a:endParaRPr lang="en-US" dirty="0" smtClean="0"/>
          </a:p>
          <a:p>
            <a:pPr marL="342900" indent="-342900" algn="ctr"/>
            <a:r>
              <a:rPr lang="en-US" dirty="0" smtClean="0"/>
              <a:t>Red &amp; White Hat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276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Action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Blue Hat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4953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Solution Finding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Black &amp; Yellow Hat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72200" y="1905000"/>
            <a:ext cx="1295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096000" y="4343400"/>
            <a:ext cx="1447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676400" y="4343400"/>
            <a:ext cx="1524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600200" y="2057400"/>
            <a:ext cx="1600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77000" y="3200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Idea Finding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Green Hat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05000"/>
            <a:ext cx="3583758" cy="35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295400"/>
            <a:ext cx="5486400" cy="4995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problem solving process involves 3 stages:</a:t>
            </a:r>
          </a:p>
          <a:p>
            <a:pPr lvl="1"/>
            <a:r>
              <a:rPr lang="en-US" dirty="0" smtClean="0"/>
              <a:t>Problem Finding</a:t>
            </a:r>
          </a:p>
          <a:p>
            <a:pPr lvl="2"/>
            <a:r>
              <a:rPr lang="en-US" dirty="0" smtClean="0"/>
              <a:t>Try to define the problem by gathering information, observations, feelings, and impressions</a:t>
            </a:r>
          </a:p>
          <a:p>
            <a:pPr lvl="1"/>
            <a:r>
              <a:rPr lang="en-US" dirty="0" smtClean="0"/>
              <a:t>Idea Finding</a:t>
            </a:r>
          </a:p>
          <a:p>
            <a:pPr lvl="2"/>
            <a:r>
              <a:rPr lang="en-US" dirty="0" smtClean="0"/>
              <a:t>try to come up with different alternatives for solving the problem, even the “crazy” ones</a:t>
            </a:r>
          </a:p>
          <a:p>
            <a:pPr lvl="1"/>
            <a:r>
              <a:rPr lang="en-US" dirty="0" smtClean="0"/>
              <a:t>Solution Finding</a:t>
            </a:r>
          </a:p>
          <a:p>
            <a:pPr lvl="2"/>
            <a:r>
              <a:rPr lang="en-US" dirty="0" smtClean="0"/>
              <a:t>Establish a criteria and evaluate the alternatives, choosing the best option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Solving Process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Steps of Problem Solving</a:t>
            </a:r>
            <a:endParaRPr lang="en-C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62000" y="1828800"/>
            <a:ext cx="7924925" cy="399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1828800"/>
            <a:ext cx="2057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Lateral thinking means generating ideas by being flexible and creative</a:t>
            </a:r>
          </a:p>
          <a:p>
            <a:endParaRPr lang="en-US" dirty="0" smtClean="0"/>
          </a:p>
          <a:p>
            <a:r>
              <a:rPr lang="en-US" dirty="0" smtClean="0"/>
              <a:t>Lateral thinkers break away from standard solutions and solve problems in unique and different ways</a:t>
            </a:r>
          </a:p>
          <a:p>
            <a:endParaRPr lang="en-US" dirty="0" smtClean="0"/>
          </a:p>
          <a:p>
            <a:r>
              <a:rPr lang="en-US" dirty="0" smtClean="0"/>
              <a:t>This is most commonly known as “thinking outside the box”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Lateral Thinking?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whole point of the method is that the human brain thinks in a number of distinct ways </a:t>
            </a:r>
          </a:p>
          <a:p>
            <a:pPr lvl="1"/>
            <a:r>
              <a:rPr lang="en-US" dirty="0" smtClean="0"/>
              <a:t>If these ways can be identified and deliberately used, it can allow someone to develop strategies for thinking about particular issues</a:t>
            </a:r>
          </a:p>
          <a:p>
            <a:pPr lvl="1"/>
            <a:r>
              <a:rPr lang="en-CA" dirty="0" smtClean="0"/>
              <a:t>Broadens the scope of thought</a:t>
            </a:r>
            <a:endParaRPr lang="en-US" dirty="0" smtClean="0"/>
          </a:p>
          <a:p>
            <a:r>
              <a:rPr lang="en-US" dirty="0" smtClean="0"/>
              <a:t>By mentally wearing and switching "hats," you can easily focus or redirect thoughts, conversations, or meetings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look at </a:t>
            </a:r>
            <a:r>
              <a:rPr lang="en-CA" dirty="0" err="1" smtClean="0"/>
              <a:t>DeBono’s</a:t>
            </a:r>
            <a:r>
              <a:rPr lang="en-CA" dirty="0" smtClean="0"/>
              <a:t> hats?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Black-Negative feedback </a:t>
            </a:r>
          </a:p>
          <a:p>
            <a:endParaRPr lang="en-US" dirty="0" smtClean="0"/>
          </a:p>
          <a:p>
            <a:r>
              <a:rPr lang="en-US" dirty="0" smtClean="0"/>
              <a:t>Green-Nature/creativity </a:t>
            </a:r>
          </a:p>
          <a:p>
            <a:endParaRPr lang="en-US" dirty="0" smtClean="0"/>
          </a:p>
          <a:p>
            <a:r>
              <a:rPr lang="en-US" dirty="0" smtClean="0"/>
              <a:t>Red-Emotion/intuition </a:t>
            </a:r>
          </a:p>
          <a:p>
            <a:endParaRPr lang="en-US" dirty="0" smtClean="0"/>
          </a:p>
          <a:p>
            <a:r>
              <a:rPr lang="en-US" dirty="0" smtClean="0"/>
              <a:t>White-Gathering facts </a:t>
            </a:r>
          </a:p>
          <a:p>
            <a:endParaRPr lang="en-US" dirty="0" smtClean="0"/>
          </a:p>
          <a:p>
            <a:r>
              <a:rPr lang="en-US" dirty="0" smtClean="0"/>
              <a:t>Yellow-Logic/positive </a:t>
            </a:r>
          </a:p>
          <a:p>
            <a:endParaRPr lang="en-US" dirty="0" smtClean="0"/>
          </a:p>
          <a:p>
            <a:r>
              <a:rPr lang="en-US" dirty="0" smtClean="0"/>
              <a:t>Blue-Organizes/Controls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DeBono’s</a:t>
            </a:r>
            <a:r>
              <a:rPr lang="en-US" dirty="0" smtClean="0"/>
              <a:t> Six Hats</a:t>
            </a:r>
            <a:endParaRPr lang="en-US" dirty="0"/>
          </a:p>
        </p:txBody>
      </p:sp>
      <p:pic>
        <p:nvPicPr>
          <p:cNvPr id="62468" name="Picture 4" descr="hh00733_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24600" y="1905000"/>
            <a:ext cx="1828800" cy="1176338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  <a:effectLst/>
        </p:spPr>
      </p:pic>
      <p:pic>
        <p:nvPicPr>
          <p:cNvPr id="62466" name="Picture 2" descr="hh00733_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10400" y="2667000"/>
            <a:ext cx="1828800" cy="1176338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  <a:effectLst/>
        </p:spPr>
      </p:pic>
      <p:pic>
        <p:nvPicPr>
          <p:cNvPr id="62465" name="Picture 1" descr="hh0073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19200"/>
            <a:ext cx="1828800" cy="1176338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  <a:effectLst/>
        </p:spPr>
      </p:pic>
      <p:pic>
        <p:nvPicPr>
          <p:cNvPr id="11" name="Picture 2" descr="hh00733_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lum bright="40000"/>
          </a:blip>
          <a:srcRect/>
          <a:stretch>
            <a:fillRect/>
          </a:stretch>
        </p:blipFill>
        <p:spPr bwMode="auto">
          <a:xfrm>
            <a:off x="7162800" y="3581400"/>
            <a:ext cx="1828800" cy="1176338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  <a:effectLst/>
        </p:spPr>
      </p:pic>
      <p:pic>
        <p:nvPicPr>
          <p:cNvPr id="62467" name="Picture 3" descr="hh00733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495800"/>
            <a:ext cx="1828800" cy="1176338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  <a:effectLst/>
        </p:spPr>
      </p:pic>
      <p:pic>
        <p:nvPicPr>
          <p:cNvPr id="10" name="Picture 2" descr="hh00733_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91200" y="5105400"/>
            <a:ext cx="1828800" cy="1176338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Negative Feedback; Critical logic; no emotion </a:t>
            </a:r>
          </a:p>
          <a:p>
            <a:endParaRPr lang="en-US" dirty="0" smtClean="0"/>
          </a:p>
          <a:p>
            <a:r>
              <a:rPr lang="en-US" dirty="0" smtClean="0"/>
              <a:t>Sounds Like:  “It won’t work; this could be a problem”</a:t>
            </a:r>
          </a:p>
          <a:p>
            <a:endParaRPr lang="en-US" dirty="0" smtClean="0"/>
          </a:p>
          <a:p>
            <a:r>
              <a:rPr lang="en-US" dirty="0" smtClean="0"/>
              <a:t>Always looking for the problem(s) in the idea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Bono – Black Hat</a:t>
            </a:r>
            <a:endParaRPr lang="en-US" dirty="0"/>
          </a:p>
        </p:txBody>
      </p:sp>
      <p:pic>
        <p:nvPicPr>
          <p:cNvPr id="4" name="Picture 1" descr="hh0073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81400"/>
            <a:ext cx="3317012" cy="21336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0292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Represents nature and things that grow from seeds - creativity </a:t>
            </a:r>
          </a:p>
          <a:p>
            <a:endParaRPr lang="en-US" dirty="0" smtClean="0"/>
          </a:p>
          <a:p>
            <a:r>
              <a:rPr lang="en-US" dirty="0" smtClean="0"/>
              <a:t>Sounds Like:  “Aha; eureka; how else could we do this?”</a:t>
            </a:r>
          </a:p>
          <a:p>
            <a:endParaRPr lang="en-US" dirty="0" smtClean="0"/>
          </a:p>
          <a:p>
            <a:r>
              <a:rPr lang="en-US" dirty="0" smtClean="0"/>
              <a:t>Similar to Green in True </a:t>
            </a:r>
            <a:r>
              <a:rPr lang="en-US" dirty="0" err="1" smtClean="0"/>
              <a:t>Colours</a:t>
            </a:r>
            <a:r>
              <a:rPr lang="en-US" dirty="0" smtClean="0"/>
              <a:t>, always looking for ways to improve the idea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Bono – Green Hat</a:t>
            </a:r>
            <a:endParaRPr lang="en-US" dirty="0"/>
          </a:p>
        </p:txBody>
      </p:sp>
      <p:pic>
        <p:nvPicPr>
          <p:cNvPr id="4" name="Picture 4" descr="hh00733_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34000" y="3733800"/>
            <a:ext cx="3317012" cy="21336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0292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Recognizes that emotion and feeling influence decisions </a:t>
            </a:r>
          </a:p>
          <a:p>
            <a:endParaRPr lang="en-US" dirty="0" smtClean="0"/>
          </a:p>
          <a:p>
            <a:r>
              <a:rPr lang="en-US" dirty="0" smtClean="0"/>
              <a:t>Sounds like:  “I have a hunch;  this is how I feel about”</a:t>
            </a:r>
          </a:p>
          <a:p>
            <a:endParaRPr lang="en-US" dirty="0" smtClean="0"/>
          </a:p>
          <a:p>
            <a:r>
              <a:rPr lang="en-US" dirty="0" smtClean="0"/>
              <a:t>Uses emotions to determine how others will “react” to product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Bono – Red Hat</a:t>
            </a:r>
            <a:endParaRPr lang="en-US" dirty="0"/>
          </a:p>
        </p:txBody>
      </p:sp>
      <p:pic>
        <p:nvPicPr>
          <p:cNvPr id="4" name="Picture 2" descr="hh00733_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34000" y="3733800"/>
            <a:ext cx="3198548" cy="20574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</TotalTime>
  <Words>472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The Problem Solving Process and De Bono’s Hats</vt:lpstr>
      <vt:lpstr>The Problem Solving Process</vt:lpstr>
      <vt:lpstr>The Steps of Problem Solving</vt:lpstr>
      <vt:lpstr>What is Lateral Thinking?</vt:lpstr>
      <vt:lpstr>Why look at DeBono’s hats?</vt:lpstr>
      <vt:lpstr>DeBono’s Six Hats</vt:lpstr>
      <vt:lpstr>De Bono – Black Hat</vt:lpstr>
      <vt:lpstr>De Bono – Green Hat</vt:lpstr>
      <vt:lpstr>De Bono – Red Hat</vt:lpstr>
      <vt:lpstr>De Bono – White Hat</vt:lpstr>
      <vt:lpstr>De Bono – Yellow Hat</vt:lpstr>
      <vt:lpstr>De Bono – Blue Hat</vt:lpstr>
      <vt:lpstr>Placing the Hats in the Creative Problem Solving Process</vt:lpstr>
    </vt:vector>
  </TitlesOfParts>
  <Company>Upper Canada District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DeBono’s Six Hats A Review</dc:title>
  <dc:creator>User</dc:creator>
  <cp:lastModifiedBy>Owner</cp:lastModifiedBy>
  <cp:revision>24</cp:revision>
  <dcterms:created xsi:type="dcterms:W3CDTF">2010-08-18T15:25:11Z</dcterms:created>
  <dcterms:modified xsi:type="dcterms:W3CDTF">2011-10-11T00:26:51Z</dcterms:modified>
</cp:coreProperties>
</file>