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EF8C-66B7-4B1B-B185-73516FEBFC03}" type="datetimeFigureOut">
              <a:rPr lang="en-CA" smtClean="0"/>
              <a:pPr/>
              <a:t>19/03/2013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E49A-9E05-4B94-ABA8-0FA3263F872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EF8C-66B7-4B1B-B185-73516FEBFC03}" type="datetimeFigureOut">
              <a:rPr lang="en-CA" smtClean="0"/>
              <a:pPr/>
              <a:t>19/03/2013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E49A-9E05-4B94-ABA8-0FA3263F87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EF8C-66B7-4B1B-B185-73516FEBFC03}" type="datetimeFigureOut">
              <a:rPr lang="en-CA" smtClean="0"/>
              <a:pPr/>
              <a:t>19/03/2013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E49A-9E05-4B94-ABA8-0FA3263F87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EF8C-66B7-4B1B-B185-73516FEBFC03}" type="datetimeFigureOut">
              <a:rPr lang="en-CA" smtClean="0"/>
              <a:pPr/>
              <a:t>19/03/2013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E49A-9E05-4B94-ABA8-0FA3263F87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EF8C-66B7-4B1B-B185-73516FEBFC03}" type="datetimeFigureOut">
              <a:rPr lang="en-CA" smtClean="0"/>
              <a:pPr/>
              <a:t>19/03/2013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E49A-9E05-4B94-ABA8-0FA3263F87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EF8C-66B7-4B1B-B185-73516FEBFC03}" type="datetimeFigureOut">
              <a:rPr lang="en-CA" smtClean="0"/>
              <a:pPr/>
              <a:t>19/03/2013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E49A-9E05-4B94-ABA8-0FA3263F87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EF8C-66B7-4B1B-B185-73516FEBFC03}" type="datetimeFigureOut">
              <a:rPr lang="en-CA" smtClean="0"/>
              <a:pPr/>
              <a:t>19/03/2013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E49A-9E05-4B94-ABA8-0FA3263F87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EF8C-66B7-4B1B-B185-73516FEBFC03}" type="datetimeFigureOut">
              <a:rPr lang="en-CA" smtClean="0"/>
              <a:pPr/>
              <a:t>19/03/2013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E49A-9E05-4B94-ABA8-0FA3263F87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EF8C-66B7-4B1B-B185-73516FEBFC03}" type="datetimeFigureOut">
              <a:rPr lang="en-CA" smtClean="0"/>
              <a:pPr/>
              <a:t>19/03/2013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E49A-9E05-4B94-ABA8-0FA3263F87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EF8C-66B7-4B1B-B185-73516FEBFC03}" type="datetimeFigureOut">
              <a:rPr lang="en-CA" smtClean="0"/>
              <a:pPr/>
              <a:t>19/03/2013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E49A-9E05-4B94-ABA8-0FA3263F872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AD9EF8C-66B7-4B1B-B185-73516FEBFC03}" type="datetimeFigureOut">
              <a:rPr lang="en-CA" smtClean="0"/>
              <a:pPr/>
              <a:t>19/03/2013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E44E49A-9E05-4B94-ABA8-0FA3263F872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AD9EF8C-66B7-4B1B-B185-73516FEBFC03}" type="datetimeFigureOut">
              <a:rPr lang="en-CA" smtClean="0"/>
              <a:pPr/>
              <a:t>19/03/2013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44E49A-9E05-4B94-ABA8-0FA3263F872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Creating a Survey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Nuts and Bolts of Surveys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Questions to Avoid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Problematical for the Respondent</a:t>
            </a:r>
          </a:p>
          <a:p>
            <a:pPr lvl="1"/>
            <a:r>
              <a:rPr lang="en-CA"/>
              <a:t>Recall dependant questions</a:t>
            </a:r>
          </a:p>
          <a:p>
            <a:pPr lvl="1"/>
            <a:r>
              <a:rPr lang="en-CA"/>
              <a:t>Offensive questions</a:t>
            </a:r>
          </a:p>
          <a:p>
            <a:pPr lvl="1"/>
            <a:r>
              <a:rPr lang="en-CA"/>
              <a:t>Questions with assumed knowledge</a:t>
            </a:r>
          </a:p>
          <a:p>
            <a:pPr lvl="1"/>
            <a:r>
              <a:rPr lang="en-CA"/>
              <a:t>Questions with unwarranted assumptions</a:t>
            </a:r>
          </a:p>
          <a:p>
            <a:pPr lvl="1"/>
            <a:r>
              <a:rPr lang="en-CA"/>
              <a:t>Questions with socially desirable responses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Open-Ended vs. Closed-Ended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Close-ended – simple yes/no, check the box etc.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Very easy to fill out and go tabulate the results but often it </a:t>
            </a:r>
            <a:r>
              <a:rPr lang="en-US" sz="2000" dirty="0" err="1" smtClean="0"/>
              <a:t>si</a:t>
            </a:r>
            <a:r>
              <a:rPr lang="en-US" sz="2000" dirty="0" smtClean="0"/>
              <a:t> shallow data, doesn’t have a lot of meaning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If the list of answer categories is long and unfamiliar, it is difficult for respondents to evaluate all of them. Keep the list of choices short.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An open-ended question is a written </a:t>
            </a:r>
            <a:r>
              <a:rPr lang="en-US" sz="2400" dirty="0" smtClean="0"/>
              <a:t>response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For </a:t>
            </a:r>
            <a:r>
              <a:rPr lang="en-US" sz="2000" dirty="0"/>
              <a:t>example: "If you do not want a company picnic, please explain </a:t>
            </a:r>
            <a:r>
              <a:rPr lang="en-US" sz="2000" dirty="0" smtClean="0"/>
              <a:t>why“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If </a:t>
            </a:r>
            <a:r>
              <a:rPr lang="en-US" sz="2000" dirty="0"/>
              <a:t>there are an excessive number of written response questions, it reduces the quality and attention the respondents give to the answers.  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   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 of Questions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issues raised in one question can influence how people think about subsequent questions. It is good to ask a general question and then ask more specific questions. For example, you should avoid asking a series of questions about a free banking service and then question about the most important factors in selecting a bank.  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Information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Your survey should always include questions that determine the demographics of the person filling it out</a:t>
            </a:r>
          </a:p>
          <a:p>
            <a:pPr>
              <a:lnSpc>
                <a:spcPct val="90000"/>
              </a:lnSpc>
            </a:pPr>
            <a:r>
              <a:rPr lang="en-US"/>
              <a:t>This information will help you to classify the information that you received and make sense of the data</a:t>
            </a:r>
          </a:p>
          <a:p>
            <a:pPr>
              <a:lnSpc>
                <a:spcPct val="90000"/>
              </a:lnSpc>
            </a:pPr>
            <a:r>
              <a:rPr lang="en-CA"/>
              <a:t>Ensure that you keep any sensitive questions at the end of the survey, you want to ease your respondent into them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What to Expect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A good survey has the potential to:</a:t>
            </a:r>
          </a:p>
          <a:p>
            <a:pPr lvl="1"/>
            <a:r>
              <a:rPr lang="en-CA"/>
              <a:t>Reach a large number of respondents</a:t>
            </a:r>
          </a:p>
          <a:p>
            <a:pPr lvl="1"/>
            <a:r>
              <a:rPr lang="en-CA"/>
              <a:t>Represent an even larger population</a:t>
            </a:r>
          </a:p>
          <a:p>
            <a:pPr lvl="1"/>
            <a:r>
              <a:rPr lang="en-CA"/>
              <a:t>Generate standardized, quantitative data</a:t>
            </a:r>
          </a:p>
          <a:p>
            <a:pPr lvl="1"/>
            <a:r>
              <a:rPr lang="en-CA"/>
              <a:t>Be confidential and anonymous</a:t>
            </a:r>
          </a:p>
          <a:p>
            <a:pPr lvl="1"/>
            <a:r>
              <a:rPr lang="en-CA"/>
              <a:t>Generate qualitative data through the use of open ended questions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Basic Survey Types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CA" sz="2800"/>
              <a:t>There are 3 common ways to administer a survey</a:t>
            </a:r>
          </a:p>
          <a:p>
            <a:pPr lvl="1"/>
            <a:r>
              <a:rPr lang="en-CA" sz="2400"/>
              <a:t>Face-to-Face – allows surveyors to establish a rapport with respondent, has high rate of response, often lengthy and expensive</a:t>
            </a:r>
          </a:p>
          <a:p>
            <a:pPr lvl="1"/>
            <a:r>
              <a:rPr lang="en-CA" sz="2400"/>
              <a:t>Telephone – relatively inexpensive and quick, response rate lower, often inconvenient for respondents </a:t>
            </a:r>
          </a:p>
          <a:p>
            <a:pPr lvl="1"/>
            <a:r>
              <a:rPr lang="en-CA" sz="2400"/>
              <a:t>Self-administered – offer anonymity and confidentiality, wide coverage, convenient for respondents, very low response rates and no opportunity for question clarification</a:t>
            </a:r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Steps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you ever start to create a survey, </a:t>
            </a:r>
            <a:r>
              <a:rPr lang="en-US" b="1" u="sng" dirty="0"/>
              <a:t>you must first know what information you are trying to obtain from the people you are having fill it out</a:t>
            </a:r>
          </a:p>
          <a:p>
            <a:r>
              <a:rPr lang="en-US" dirty="0"/>
              <a:t>It is this information that will guide the questions that you will ask</a:t>
            </a:r>
          </a:p>
          <a:p>
            <a:r>
              <a:rPr lang="en-US" dirty="0"/>
              <a:t>Depending on the information needed, a variety of questions could be asked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Every survey needs to be named</a:t>
            </a:r>
          </a:p>
          <a:p>
            <a:pPr>
              <a:lnSpc>
                <a:spcPct val="90000"/>
              </a:lnSpc>
            </a:pPr>
            <a:r>
              <a:rPr lang="en-US" sz="2800"/>
              <a:t>Some people discard a survey based entirely on its subject or sender. You should consider other titles that will pique the interest of those filling it out. </a:t>
            </a:r>
          </a:p>
          <a:p>
            <a:pPr>
              <a:lnSpc>
                <a:spcPct val="90000"/>
              </a:lnSpc>
            </a:pPr>
            <a:r>
              <a:rPr lang="en-US" sz="2800"/>
              <a:t>For example: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Evaluation of Services of the Benefits Office 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Your Opinion About Financial Services 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Free T-shirt 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Win a Trip to Paris 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Please Respond By Friday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Free Subscription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800"/>
              <a:t>Every survey needs to have an introduction that explains why the person is taking this survey</a:t>
            </a:r>
          </a:p>
          <a:p>
            <a:r>
              <a:rPr lang="en-US" sz="2800"/>
              <a:t>A good cover memo or introduction should be short and includes:   </a:t>
            </a:r>
          </a:p>
          <a:p>
            <a:pPr lvl="2"/>
            <a:r>
              <a:rPr lang="en-US" sz="2000"/>
              <a:t>Purpose of the survey  </a:t>
            </a:r>
          </a:p>
          <a:p>
            <a:pPr lvl="2"/>
            <a:r>
              <a:rPr lang="en-US" sz="2000"/>
              <a:t>Why it is important to hear from the correspondent  </a:t>
            </a:r>
          </a:p>
          <a:p>
            <a:pPr lvl="2"/>
            <a:r>
              <a:rPr lang="en-US" sz="2000"/>
              <a:t>What may be done with the results and what possible impacts may occur with the results </a:t>
            </a:r>
          </a:p>
          <a:p>
            <a:pPr lvl="2"/>
            <a:r>
              <a:rPr lang="en-US" sz="2000"/>
              <a:t>Address identification  </a:t>
            </a:r>
          </a:p>
          <a:p>
            <a:pPr lvl="2"/>
            <a:r>
              <a:rPr lang="en-US" sz="2000"/>
              <a:t>Person to contact for questions about the survey</a:t>
            </a:r>
          </a:p>
          <a:p>
            <a:pPr lvl="2"/>
            <a:r>
              <a:rPr lang="en-US" sz="2000"/>
              <a:t>Due date for response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Beginning Questions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Start the survey with questions that are likely to sound interesting and attract the respondents' attention. Save the questions that might be difficult or threatening for later. </a:t>
            </a:r>
          </a:p>
          <a:p>
            <a:pPr>
              <a:lnSpc>
                <a:spcPct val="90000"/>
              </a:lnSpc>
            </a:pPr>
            <a:r>
              <a:rPr lang="en-US" sz="2800"/>
              <a:t>Voicing questions in the third person can be less threatening than questions voiced in the second person. </a:t>
            </a:r>
          </a:p>
          <a:p>
            <a:pPr>
              <a:lnSpc>
                <a:spcPct val="90000"/>
              </a:lnSpc>
            </a:pPr>
            <a:r>
              <a:rPr lang="en-US" sz="2800"/>
              <a:t>For example, ask: </a:t>
            </a:r>
            <a:r>
              <a:rPr lang="en-US" sz="2800" i="1"/>
              <a:t>"How do your colleagues feel about management?" rather than "How do you feel about management?" 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Survey Length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Above all, your questionnaire should be as short as possible. </a:t>
            </a:r>
          </a:p>
          <a:p>
            <a:r>
              <a:rPr lang="en-US"/>
              <a:t>When drafting your questionnaire, make a mental distinction between what is essential to know, what would be useful to know and what would be unnecessary. </a:t>
            </a:r>
          </a:p>
          <a:p>
            <a:r>
              <a:rPr lang="en-US"/>
              <a:t>Retain the essential, keep the useful to a minimum and discard the rest.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to Avoid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CA" dirty="0"/>
              <a:t>Poorly Worded</a:t>
            </a:r>
          </a:p>
          <a:p>
            <a:pPr lvl="1"/>
            <a:r>
              <a:rPr lang="en-CA" dirty="0"/>
              <a:t>Complex terms and language</a:t>
            </a:r>
          </a:p>
          <a:p>
            <a:pPr lvl="1"/>
            <a:r>
              <a:rPr lang="en-CA" dirty="0"/>
              <a:t>Ambiguous questions</a:t>
            </a:r>
          </a:p>
          <a:p>
            <a:pPr lvl="1"/>
            <a:r>
              <a:rPr lang="en-CA" dirty="0"/>
              <a:t>Double negatives</a:t>
            </a:r>
          </a:p>
          <a:p>
            <a:pPr lvl="1"/>
            <a:r>
              <a:rPr lang="en-CA" dirty="0" smtClean="0"/>
              <a:t>Making assumptions in your questions</a:t>
            </a:r>
            <a:endParaRPr lang="en-CA" dirty="0"/>
          </a:p>
          <a:p>
            <a:r>
              <a:rPr lang="en-CA" dirty="0"/>
              <a:t>Biased, Leading, or Loaded </a:t>
            </a:r>
          </a:p>
          <a:p>
            <a:pPr lvl="1"/>
            <a:r>
              <a:rPr lang="en-CA" dirty="0" smtClean="0"/>
              <a:t>Hard </a:t>
            </a:r>
            <a:r>
              <a:rPr lang="en-CA" dirty="0"/>
              <a:t>to disagree with statements</a:t>
            </a:r>
          </a:p>
          <a:p>
            <a:pPr lvl="1"/>
            <a:r>
              <a:rPr lang="en-CA" dirty="0"/>
              <a:t>Leading </a:t>
            </a:r>
            <a:r>
              <a:rPr lang="en-CA" dirty="0" smtClean="0"/>
              <a:t>questions</a:t>
            </a:r>
          </a:p>
          <a:p>
            <a:pPr lvl="1"/>
            <a:r>
              <a:rPr lang="en-US" dirty="0" smtClean="0"/>
              <a:t>Leading with your order of questioning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</TotalTime>
  <Words>682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Creating a Survey</vt:lpstr>
      <vt:lpstr>What to Expect</vt:lpstr>
      <vt:lpstr>Basic Survey Types</vt:lpstr>
      <vt:lpstr>First Steps</vt:lpstr>
      <vt:lpstr>Title</vt:lpstr>
      <vt:lpstr>Introduction</vt:lpstr>
      <vt:lpstr>The Beginning Questions</vt:lpstr>
      <vt:lpstr>Survey Length</vt:lpstr>
      <vt:lpstr>Questions to Avoid</vt:lpstr>
      <vt:lpstr>Questions to Avoid</vt:lpstr>
      <vt:lpstr>Open-Ended vs. Closed-Ended</vt:lpstr>
      <vt:lpstr>Order of Questions</vt:lpstr>
      <vt:lpstr>Essential Information</vt:lpstr>
    </vt:vector>
  </TitlesOfParts>
  <Company>Upper Canada District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Survey</dc:title>
  <dc:creator>Owner</dc:creator>
  <cp:lastModifiedBy>Your User Name</cp:lastModifiedBy>
  <cp:revision>3</cp:revision>
  <dcterms:created xsi:type="dcterms:W3CDTF">2010-11-30T00:57:12Z</dcterms:created>
  <dcterms:modified xsi:type="dcterms:W3CDTF">2013-03-20T00:37:10Z</dcterms:modified>
</cp:coreProperties>
</file>