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4825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025" y="0"/>
            <a:ext cx="297021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0466F-B0F0-42D6-910E-166BDCAC5C2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63"/>
            <a:ext cx="297021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025" y="8628063"/>
            <a:ext cx="297021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0CDE0-5FF7-415D-B6BB-080925F318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9E69E0-DBCC-451B-9028-930F94614695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1EB8A6-F931-4E46-9653-C1D802489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E69E0-DBCC-451B-9028-930F94614695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EB8A6-F931-4E46-9653-C1D802489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E69E0-DBCC-451B-9028-930F94614695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EB8A6-F931-4E46-9653-C1D802489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E69E0-DBCC-451B-9028-930F94614695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EB8A6-F931-4E46-9653-C1D8024890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E69E0-DBCC-451B-9028-930F94614695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EB8A6-F931-4E46-9653-C1D8024890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E69E0-DBCC-451B-9028-930F94614695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EB8A6-F931-4E46-9653-C1D8024890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E69E0-DBCC-451B-9028-930F94614695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EB8A6-F931-4E46-9653-C1D8024890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E69E0-DBCC-451B-9028-930F94614695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EB8A6-F931-4E46-9653-C1D80248905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E69E0-DBCC-451B-9028-930F94614695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EB8A6-F931-4E46-9653-C1D802489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9E69E0-DBCC-451B-9028-930F94614695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EB8A6-F931-4E46-9653-C1D8024890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9E69E0-DBCC-451B-9028-930F94614695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1EB8A6-F931-4E46-9653-C1D80248905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9E69E0-DBCC-451B-9028-930F94614695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1EB8A6-F931-4E46-9653-C1D8024890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Operational &amp; Resource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/>
              <a:t>making it happen </a:t>
            </a:r>
            <a:r>
              <a:rPr lang="en-US" dirty="0" smtClean="0"/>
              <a:t>!!”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715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These refer to the actual people that will be working for your venture</a:t>
            </a:r>
          </a:p>
          <a:p>
            <a:r>
              <a:rPr lang="en-US" dirty="0" smtClean="0"/>
              <a:t>They do not have to be actual employees, although many will be</a:t>
            </a:r>
          </a:p>
          <a:p>
            <a:r>
              <a:rPr lang="en-US" dirty="0" smtClean="0"/>
              <a:t>Can also refer to mentors and advisors, outside professionals, associates and partners, business development </a:t>
            </a:r>
            <a:r>
              <a:rPr lang="en-US" dirty="0" err="1" smtClean="0"/>
              <a:t>centres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“Two heads are better than one, three are better than two”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pic>
        <p:nvPicPr>
          <p:cNvPr id="4098" name="Picture 2" descr="C:\Program Files\Microsoft Office\Media\CntCD1\ClipArt3\j023303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09600"/>
            <a:ext cx="1815492" cy="1828800"/>
          </a:xfrm>
          <a:prstGeom prst="rect">
            <a:avLst/>
          </a:prstGeom>
          <a:noFill/>
        </p:spPr>
      </p:pic>
      <p:pic>
        <p:nvPicPr>
          <p:cNvPr id="4099" name="Picture 3" descr="C:\Program Files\Microsoft Office\Media\CntCD1\ClipArt3\j023302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724400"/>
            <a:ext cx="1797520" cy="1828800"/>
          </a:xfrm>
          <a:prstGeom prst="rect">
            <a:avLst/>
          </a:prstGeom>
          <a:noFill/>
        </p:spPr>
      </p:pic>
      <p:pic>
        <p:nvPicPr>
          <p:cNvPr id="4100" name="Picture 4" descr="C:\Documents and Settings\User\Local Settings\Temporary Internet Files\Content.IE5\5385R85K\MC90003646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3810000"/>
            <a:ext cx="1388974" cy="1591970"/>
          </a:xfrm>
          <a:prstGeom prst="rect">
            <a:avLst/>
          </a:prstGeom>
          <a:noFill/>
        </p:spPr>
      </p:pic>
      <p:pic>
        <p:nvPicPr>
          <p:cNvPr id="4101" name="Picture 5" descr="C:\Documents and Settings\User\Local Settings\Temporary Internet Files\Content.IE5\I25OPT04\MC90002446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3429000"/>
            <a:ext cx="1905000" cy="1023977"/>
          </a:xfrm>
          <a:prstGeom prst="rect">
            <a:avLst/>
          </a:prstGeom>
          <a:noFill/>
        </p:spPr>
      </p:pic>
      <p:pic>
        <p:nvPicPr>
          <p:cNvPr id="4102" name="Picture 6" descr="C:\Documents and Settings\User\Local Settings\Temporary Internet Files\Content.IE5\MR1VMBGC\MC90004785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1905000"/>
            <a:ext cx="2073859" cy="16440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Questions that need to be asked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skills do you need to operate your business? </a:t>
            </a:r>
          </a:p>
          <a:p>
            <a:r>
              <a:rPr lang="en-US" dirty="0" smtClean="0"/>
              <a:t>What skills do you need to hire permanent staff for? </a:t>
            </a:r>
          </a:p>
          <a:p>
            <a:r>
              <a:rPr lang="en-US" dirty="0" smtClean="0"/>
              <a:t>What skills can be supplied by part-time staff? </a:t>
            </a:r>
          </a:p>
          <a:p>
            <a:r>
              <a:rPr lang="en-US" dirty="0" smtClean="0"/>
              <a:t>What skills can be supplied by contracted services/vendors?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638800" cy="4525963"/>
          </a:xfrm>
        </p:spPr>
        <p:txBody>
          <a:bodyPr/>
          <a:lstStyle/>
          <a:p>
            <a:r>
              <a:rPr lang="en-US" dirty="0" smtClean="0"/>
              <a:t>What If ? </a:t>
            </a:r>
          </a:p>
          <a:p>
            <a:r>
              <a:rPr lang="en-US" dirty="0" smtClean="0"/>
              <a:t>Have a back-up plan or two for specific events if highly probable </a:t>
            </a:r>
          </a:p>
          <a:p>
            <a:r>
              <a:rPr lang="en-US" dirty="0" smtClean="0"/>
              <a:t>Overall, plan for three scenarios: </a:t>
            </a:r>
          </a:p>
          <a:p>
            <a:pPr lvl="1"/>
            <a:r>
              <a:rPr lang="en-US" dirty="0" smtClean="0"/>
              <a:t>Realistic case (most likely) </a:t>
            </a:r>
          </a:p>
          <a:p>
            <a:pPr lvl="1"/>
            <a:r>
              <a:rPr lang="en-US" dirty="0" smtClean="0"/>
              <a:t>Optimistic (Best) case </a:t>
            </a:r>
          </a:p>
          <a:p>
            <a:pPr lvl="1"/>
            <a:r>
              <a:rPr lang="en-US" dirty="0" smtClean="0"/>
              <a:t>Pessimistic (Worst) case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Contingency Planning</a:t>
            </a:r>
            <a:endParaRPr lang="en-US" dirty="0"/>
          </a:p>
        </p:txBody>
      </p:sp>
      <p:pic>
        <p:nvPicPr>
          <p:cNvPr id="5122" name="Picture 2" descr="C:\Documents and Settings\User\Local Settings\Temporary Internet Files\Content.IE5\AOCG0ORW\MC9002501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514600"/>
            <a:ext cx="2062681" cy="2776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105400" cy="4525963"/>
          </a:xfrm>
        </p:spPr>
        <p:txBody>
          <a:bodyPr/>
          <a:lstStyle/>
          <a:p>
            <a:r>
              <a:rPr lang="en-US" u="sng" dirty="0" smtClean="0"/>
              <a:t>Human Resources: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Who will do each job? </a:t>
            </a:r>
          </a:p>
          <a:p>
            <a:r>
              <a:rPr lang="en-US" dirty="0" smtClean="0"/>
              <a:t>How will work be supervised? </a:t>
            </a:r>
          </a:p>
          <a:p>
            <a:r>
              <a:rPr lang="en-US" dirty="0" smtClean="0"/>
              <a:t>How will people work together?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Strategy</a:t>
            </a:r>
            <a:endParaRPr lang="en-US" dirty="0"/>
          </a:p>
        </p:txBody>
      </p:sp>
      <p:pic>
        <p:nvPicPr>
          <p:cNvPr id="6146" name="Picture 2" descr="C:\Program Files\Microsoft Office\Media\CntCD1\ClipArt5\j028066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219200"/>
            <a:ext cx="1993271" cy="2544024"/>
          </a:xfrm>
          <a:prstGeom prst="rect">
            <a:avLst/>
          </a:prstGeom>
          <a:noFill/>
        </p:spPr>
      </p:pic>
      <p:pic>
        <p:nvPicPr>
          <p:cNvPr id="6147" name="Picture 3" descr="C:\Program Files\Microsoft Office\Media\CntCD1\ClipArt3\j023353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733800"/>
            <a:ext cx="2076261" cy="2710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6629400" cy="4525963"/>
          </a:xfrm>
        </p:spPr>
        <p:txBody>
          <a:bodyPr/>
          <a:lstStyle/>
          <a:p>
            <a:r>
              <a:rPr lang="en-US" u="sng" dirty="0" smtClean="0"/>
              <a:t>Fixed Materials 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smtClean="0"/>
              <a:t>Capital Resources) </a:t>
            </a:r>
          </a:p>
          <a:p>
            <a:r>
              <a:rPr lang="en-US" dirty="0" smtClean="0"/>
              <a:t>What will facility be like? </a:t>
            </a:r>
          </a:p>
          <a:p>
            <a:r>
              <a:rPr lang="en-US" dirty="0" smtClean="0"/>
              <a:t>How will production process be organized? 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Consumable </a:t>
            </a:r>
            <a:r>
              <a:rPr lang="en-US" u="sng" dirty="0" smtClean="0"/>
              <a:t>Materials </a:t>
            </a:r>
          </a:p>
          <a:p>
            <a:r>
              <a:rPr lang="en-US" dirty="0" smtClean="0"/>
              <a:t>How will supplies be ordered and organized?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Strategy</a:t>
            </a:r>
            <a:endParaRPr lang="en-US" dirty="0"/>
          </a:p>
        </p:txBody>
      </p:sp>
      <p:pic>
        <p:nvPicPr>
          <p:cNvPr id="4" name="Picture 2" descr="C:\Program Files\Microsoft Office\Media\CntCD1\ClipArt5\j028066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295400"/>
            <a:ext cx="1981200" cy="2544024"/>
          </a:xfrm>
          <a:prstGeom prst="rect">
            <a:avLst/>
          </a:prstGeom>
          <a:noFill/>
        </p:spPr>
      </p:pic>
      <p:pic>
        <p:nvPicPr>
          <p:cNvPr id="5" name="Picture 3" descr="C:\Program Files\Microsoft Office\Media\CntCD1\ClipArt3\j023353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810000"/>
            <a:ext cx="2076261" cy="2710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638800" cy="4525963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Management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records must be kept and who will keep them? </a:t>
            </a:r>
          </a:p>
          <a:p>
            <a:r>
              <a:rPr lang="en-US" dirty="0" smtClean="0"/>
              <a:t>How will the venture keep costs to a minimum? </a:t>
            </a:r>
          </a:p>
          <a:p>
            <a:r>
              <a:rPr lang="en-US" dirty="0" smtClean="0"/>
              <a:t>What rules and regulations apply to this venture? </a:t>
            </a:r>
          </a:p>
          <a:p>
            <a:r>
              <a:rPr lang="en-US" dirty="0" smtClean="0"/>
              <a:t>What environmental regulations apply? (a “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” plan)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Strategy</a:t>
            </a:r>
            <a:endParaRPr lang="en-US" dirty="0"/>
          </a:p>
        </p:txBody>
      </p:sp>
      <p:pic>
        <p:nvPicPr>
          <p:cNvPr id="4" name="Picture 2" descr="C:\Program Files\Microsoft Office\Media\CntCD1\ClipArt5\j028066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219200"/>
            <a:ext cx="1993271" cy="2544024"/>
          </a:xfrm>
          <a:prstGeom prst="rect">
            <a:avLst/>
          </a:prstGeom>
          <a:noFill/>
        </p:spPr>
      </p:pic>
      <p:pic>
        <p:nvPicPr>
          <p:cNvPr id="5" name="Picture 3" descr="C:\Program Files\Microsoft Office\Media\CntCD1\ClipArt3\j023353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733800"/>
            <a:ext cx="2076261" cy="2710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difference between what is already in place and what should ideally be in place </a:t>
            </a:r>
          </a:p>
          <a:p>
            <a:r>
              <a:rPr lang="en-US" dirty="0" smtClean="0"/>
              <a:t>Good venture plans should show GAPS and the plans to fill or bridge them.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Analysis</a:t>
            </a:r>
            <a:endParaRPr lang="en-US" dirty="0"/>
          </a:p>
        </p:txBody>
      </p:sp>
      <p:pic>
        <p:nvPicPr>
          <p:cNvPr id="7170" name="Picture 2" descr="C:\Documents and Settings\User\Local Settings\Temporary Internet Files\Content.IE5\WNJFZGQA\MC9000563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191000"/>
            <a:ext cx="1800454" cy="1551737"/>
          </a:xfrm>
          <a:prstGeom prst="rect">
            <a:avLst/>
          </a:prstGeom>
          <a:noFill/>
        </p:spPr>
      </p:pic>
      <p:pic>
        <p:nvPicPr>
          <p:cNvPr id="7171" name="Picture 3" descr="C:\Program Files\Microsoft Office\Media\CntCD1\ClipArt6\j029556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962400"/>
            <a:ext cx="1588883" cy="1976673"/>
          </a:xfrm>
          <a:prstGeom prst="rect">
            <a:avLst/>
          </a:prstGeom>
          <a:noFill/>
        </p:spPr>
      </p:pic>
      <p:pic>
        <p:nvPicPr>
          <p:cNvPr id="7172" name="Picture 4" descr="C:\Documents and Settings\User\Local Settings\Temporary Internet Files\Content.IE5\AOCG0ORW\MC90007083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962400"/>
            <a:ext cx="2476123" cy="1833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9000" y="2743200"/>
            <a:ext cx="2590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Venture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219200" y="1600200"/>
            <a:ext cx="990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2590800"/>
            <a:ext cx="990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447800" y="3429000"/>
            <a:ext cx="990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33400" y="4724400"/>
            <a:ext cx="990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09800" y="2286000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</p:cNvCxnSpPr>
          <p:nvPr/>
        </p:nvCxnSpPr>
        <p:spPr>
          <a:xfrm>
            <a:off x="1371600" y="2933700"/>
            <a:ext cx="19812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</p:cNvCxnSpPr>
          <p:nvPr/>
        </p:nvCxnSpPr>
        <p:spPr>
          <a:xfrm flipV="1">
            <a:off x="2438400" y="373380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</p:cNvCxnSpPr>
          <p:nvPr/>
        </p:nvCxnSpPr>
        <p:spPr>
          <a:xfrm flipV="1">
            <a:off x="1524000" y="3962400"/>
            <a:ext cx="19050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Isosceles Triangle 18"/>
          <p:cNvSpPr/>
          <p:nvPr/>
        </p:nvSpPr>
        <p:spPr>
          <a:xfrm>
            <a:off x="6324600" y="990600"/>
            <a:ext cx="1600200" cy="1295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Good 1</a:t>
            </a:r>
            <a:endParaRPr lang="en-US" dirty="0"/>
          </a:p>
        </p:txBody>
      </p:sp>
      <p:sp>
        <p:nvSpPr>
          <p:cNvPr id="20" name="Regular Pentagon 19"/>
          <p:cNvSpPr/>
          <p:nvPr/>
        </p:nvSpPr>
        <p:spPr>
          <a:xfrm>
            <a:off x="7315200" y="2362200"/>
            <a:ext cx="1600200" cy="11430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1</a:t>
            </a:r>
            <a:endParaRPr lang="en-US" dirty="0"/>
          </a:p>
        </p:txBody>
      </p:sp>
      <p:sp>
        <p:nvSpPr>
          <p:cNvPr id="21" name="Parallelogram 20"/>
          <p:cNvSpPr/>
          <p:nvPr/>
        </p:nvSpPr>
        <p:spPr>
          <a:xfrm>
            <a:off x="7239000" y="3733800"/>
            <a:ext cx="1676400" cy="838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Good 2</a:t>
            </a:r>
            <a:endParaRPr lang="en-US" dirty="0"/>
          </a:p>
        </p:txBody>
      </p:sp>
      <p:sp>
        <p:nvSpPr>
          <p:cNvPr id="22" name="Diamond 21"/>
          <p:cNvSpPr/>
          <p:nvPr/>
        </p:nvSpPr>
        <p:spPr>
          <a:xfrm>
            <a:off x="6248400" y="4876800"/>
            <a:ext cx="1981200" cy="13716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2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5867400" y="2362200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019800" y="3124200"/>
            <a:ext cx="1371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1" idx="5"/>
          </p:cNvCxnSpPr>
          <p:nvPr/>
        </p:nvCxnSpPr>
        <p:spPr>
          <a:xfrm>
            <a:off x="6019800" y="3810000"/>
            <a:ext cx="1323975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5791200" y="41910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5638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Various Inputs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53200" y="6324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Various Outputs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657600" y="5943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Conversion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9000" y="2743200"/>
            <a:ext cx="2590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Venture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219200" y="1600200"/>
            <a:ext cx="990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/>
          </a:p>
          <a:p>
            <a:r>
              <a:rPr lang="en-US" sz="1400" dirty="0" smtClean="0"/>
              <a:t>Material </a:t>
            </a:r>
          </a:p>
          <a:p>
            <a:r>
              <a:rPr lang="en-US" sz="1400" dirty="0"/>
              <a:t> - fixed</a:t>
            </a:r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4384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 smtClean="0"/>
          </a:p>
          <a:p>
            <a:r>
              <a:rPr lang="en-US" sz="1200" dirty="0" smtClean="0"/>
              <a:t>Material- </a:t>
            </a:r>
          </a:p>
          <a:p>
            <a:r>
              <a:rPr lang="en-US" sz="1200" dirty="0"/>
              <a:t>consumable</a:t>
            </a:r>
            <a:endParaRPr lang="en-US" sz="1200" dirty="0" smtClean="0"/>
          </a:p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95400" y="34290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Technology resources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" y="47244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Human resources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09800" y="2286000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</p:cNvCxnSpPr>
          <p:nvPr/>
        </p:nvCxnSpPr>
        <p:spPr>
          <a:xfrm>
            <a:off x="1447800" y="2857500"/>
            <a:ext cx="19050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</p:cNvCxnSpPr>
          <p:nvPr/>
        </p:nvCxnSpPr>
        <p:spPr>
          <a:xfrm flipV="1">
            <a:off x="2438400" y="373380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</p:cNvCxnSpPr>
          <p:nvPr/>
        </p:nvCxnSpPr>
        <p:spPr>
          <a:xfrm flipV="1">
            <a:off x="1524000" y="3962400"/>
            <a:ext cx="19050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Isosceles Triangle 18"/>
          <p:cNvSpPr/>
          <p:nvPr/>
        </p:nvSpPr>
        <p:spPr>
          <a:xfrm>
            <a:off x="6324600" y="990600"/>
            <a:ext cx="1600200" cy="1295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Good 1</a:t>
            </a:r>
            <a:endParaRPr lang="en-US" dirty="0"/>
          </a:p>
        </p:txBody>
      </p:sp>
      <p:sp>
        <p:nvSpPr>
          <p:cNvPr id="20" name="Regular Pentagon 19"/>
          <p:cNvSpPr/>
          <p:nvPr/>
        </p:nvSpPr>
        <p:spPr>
          <a:xfrm>
            <a:off x="7315200" y="2362200"/>
            <a:ext cx="1600200" cy="11430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1</a:t>
            </a:r>
            <a:endParaRPr lang="en-US" dirty="0"/>
          </a:p>
        </p:txBody>
      </p:sp>
      <p:sp>
        <p:nvSpPr>
          <p:cNvPr id="21" name="Parallelogram 20"/>
          <p:cNvSpPr/>
          <p:nvPr/>
        </p:nvSpPr>
        <p:spPr>
          <a:xfrm>
            <a:off x="7239000" y="3733800"/>
            <a:ext cx="1676400" cy="838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Good 2</a:t>
            </a:r>
            <a:endParaRPr lang="en-US" dirty="0"/>
          </a:p>
        </p:txBody>
      </p:sp>
      <p:sp>
        <p:nvSpPr>
          <p:cNvPr id="22" name="Diamond 21"/>
          <p:cNvSpPr/>
          <p:nvPr/>
        </p:nvSpPr>
        <p:spPr>
          <a:xfrm>
            <a:off x="6248400" y="4876800"/>
            <a:ext cx="1981200" cy="13716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2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5867400" y="2362200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019800" y="3124200"/>
            <a:ext cx="1371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1" idx="5"/>
          </p:cNvCxnSpPr>
          <p:nvPr/>
        </p:nvCxnSpPr>
        <p:spPr>
          <a:xfrm>
            <a:off x="6019800" y="3810000"/>
            <a:ext cx="1323975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5791200" y="41910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5638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Various Inputs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53200" y="6324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Various Outputs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657600" y="5943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Conversion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2209800" y="5105400"/>
            <a:ext cx="1143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Financial Resources</a:t>
            </a:r>
            <a:endParaRPr lang="en-US" sz="1400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3257550" y="4514850"/>
            <a:ext cx="7239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334000" cy="4525963"/>
          </a:xfrm>
        </p:spPr>
        <p:txBody>
          <a:bodyPr/>
          <a:lstStyle/>
          <a:p>
            <a:r>
              <a:rPr lang="en-US" dirty="0" smtClean="0"/>
              <a:t>These are the resources that would be considered in the category of “Plant and Equipment”</a:t>
            </a:r>
          </a:p>
          <a:p>
            <a:r>
              <a:rPr lang="en-US" dirty="0" smtClean="0"/>
              <a:t>These are the “tangible” things that you will need to run your business</a:t>
            </a:r>
          </a:p>
          <a:p>
            <a:r>
              <a:rPr lang="en-US" dirty="0" smtClean="0"/>
              <a:t>Known as “Fixed Assets” in accounting terms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Resources - Fixed</a:t>
            </a:r>
            <a:endParaRPr lang="en-US" dirty="0"/>
          </a:p>
        </p:txBody>
      </p:sp>
      <p:pic>
        <p:nvPicPr>
          <p:cNvPr id="1026" name="Picture 2" descr="C:\Program Files\Microsoft Office 2007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8300" y="1668463"/>
            <a:ext cx="1824038" cy="1120775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ntCD1\ClipArt1\j018343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3875" y="4532313"/>
            <a:ext cx="1825625" cy="1824037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ntCD1\ClipArt6\j029032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5486400"/>
            <a:ext cx="1935163" cy="894274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ntCD1\ClipArt1\j018295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3124200"/>
            <a:ext cx="1398994" cy="1249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Questions that need to be asked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tools and equipment will I need? </a:t>
            </a:r>
          </a:p>
          <a:p>
            <a:r>
              <a:rPr lang="en-US" dirty="0" smtClean="0"/>
              <a:t>Where will your venture be located? </a:t>
            </a:r>
          </a:p>
          <a:p>
            <a:r>
              <a:rPr lang="en-US" dirty="0" smtClean="0"/>
              <a:t>Can you operate without a “bricks &amp; mortar” facility? </a:t>
            </a:r>
          </a:p>
          <a:p>
            <a:r>
              <a:rPr lang="en-US" dirty="0" smtClean="0"/>
              <a:t>How much space will you require? </a:t>
            </a:r>
          </a:p>
          <a:p>
            <a:r>
              <a:rPr lang="en-US" dirty="0" smtClean="0"/>
              <a:t>Buy or rent? </a:t>
            </a:r>
          </a:p>
          <a:p>
            <a:r>
              <a:rPr lang="en-US" dirty="0" smtClean="0"/>
              <a:t>Will you manufacture products yourself? </a:t>
            </a:r>
          </a:p>
          <a:p>
            <a:r>
              <a:rPr lang="en-US" dirty="0" smtClean="0"/>
              <a:t>Will you contract out manufacturing?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Resources - Fixed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6172200" cy="4525963"/>
          </a:xfrm>
        </p:spPr>
        <p:txBody>
          <a:bodyPr/>
          <a:lstStyle/>
          <a:p>
            <a:r>
              <a:rPr lang="en-US" dirty="0" smtClean="0"/>
              <a:t>These are the resources that you are going to use up or “consume” through the regular workings of your venture</a:t>
            </a:r>
          </a:p>
          <a:p>
            <a:r>
              <a:rPr lang="en-US" dirty="0" smtClean="0"/>
              <a:t>These resources don’t add value to your company, but your company can’t run without them</a:t>
            </a:r>
          </a:p>
          <a:p>
            <a:r>
              <a:rPr lang="en-US" dirty="0" smtClean="0"/>
              <a:t>Known as “expenses” in accounting terms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Material Resources </a:t>
            </a:r>
            <a:r>
              <a:rPr lang="en-US" dirty="0" smtClean="0"/>
              <a:t>- Consumable</a:t>
            </a:r>
            <a:endParaRPr lang="en-US" dirty="0"/>
          </a:p>
        </p:txBody>
      </p:sp>
      <p:pic>
        <p:nvPicPr>
          <p:cNvPr id="2050" name="Picture 2" descr="C:\Program Files\Microsoft Office\Media\CntCD1\ClipArt2\j021556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6525" y="1219200"/>
            <a:ext cx="1387475" cy="2178050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ntCD1\ClipArt2\j021556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0438" y="4572000"/>
            <a:ext cx="1468437" cy="1830388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Media\CntCD1\ClipArt2\j022974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101793"/>
            <a:ext cx="1449388" cy="1314882"/>
          </a:xfrm>
          <a:prstGeom prst="rect">
            <a:avLst/>
          </a:prstGeom>
          <a:noFill/>
        </p:spPr>
      </p:pic>
      <p:pic>
        <p:nvPicPr>
          <p:cNvPr id="2053" name="Picture 5" descr="C:\Program Files\Microsoft Office\Media\CntCD1\ClipArt2\j0229825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2895600"/>
            <a:ext cx="1775765" cy="1631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Questions that need to be asked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sources  of raw materials will you use? </a:t>
            </a:r>
          </a:p>
          <a:p>
            <a:r>
              <a:rPr lang="en-US" dirty="0" smtClean="0"/>
              <a:t>How much will these materials cost? </a:t>
            </a:r>
          </a:p>
          <a:p>
            <a:r>
              <a:rPr lang="en-US" dirty="0" smtClean="0"/>
              <a:t>How often will suppliers deliver materials </a:t>
            </a:r>
          </a:p>
          <a:p>
            <a:r>
              <a:rPr lang="en-US" dirty="0" smtClean="0"/>
              <a:t>What return and refund policies do suppliers offer? </a:t>
            </a:r>
          </a:p>
          <a:p>
            <a:r>
              <a:rPr lang="en-US" dirty="0" smtClean="0"/>
              <a:t>What other routine costs are involved?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Material Resources - Consumable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715000" cy="4525963"/>
          </a:xfrm>
        </p:spPr>
        <p:txBody>
          <a:bodyPr/>
          <a:lstStyle/>
          <a:p>
            <a:r>
              <a:rPr lang="en-US" dirty="0" smtClean="0"/>
              <a:t>These resources refer to actual technology that will be used to either produce your product or make your company more efficient</a:t>
            </a:r>
          </a:p>
          <a:p>
            <a:r>
              <a:rPr lang="en-US" dirty="0" smtClean="0"/>
              <a:t>This can be a sub-category of the fixed resources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Resources</a:t>
            </a:r>
            <a:endParaRPr lang="en-US" dirty="0"/>
          </a:p>
        </p:txBody>
      </p:sp>
      <p:pic>
        <p:nvPicPr>
          <p:cNvPr id="3074" name="Picture 2" descr="C:\Documents and Settings\User\Local Settings\Temporary Internet Files\Content.IE5\MR1VMBGC\MC90043160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219200"/>
            <a:ext cx="1828572" cy="1828572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CntCD1\ClipArt1\j019534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5029200"/>
            <a:ext cx="1896466" cy="1359713"/>
          </a:xfrm>
          <a:prstGeom prst="rect">
            <a:avLst/>
          </a:prstGeom>
          <a:noFill/>
        </p:spPr>
      </p:pic>
      <p:pic>
        <p:nvPicPr>
          <p:cNvPr id="3076" name="Picture 4" descr="C:\Program Files\Microsoft Office\Media\CntCD1\ClipArt5\j028106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038600"/>
            <a:ext cx="1564741" cy="2547042"/>
          </a:xfrm>
          <a:prstGeom prst="rect">
            <a:avLst/>
          </a:prstGeom>
          <a:noFill/>
        </p:spPr>
      </p:pic>
      <p:pic>
        <p:nvPicPr>
          <p:cNvPr id="3077" name="Picture 5" descr="C:\Program Files\Microsoft Office\Media\CntCD1\ClipArt4\j023966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3048000"/>
            <a:ext cx="1067105" cy="1823314"/>
          </a:xfrm>
          <a:prstGeom prst="rect">
            <a:avLst/>
          </a:prstGeom>
          <a:noFill/>
        </p:spPr>
      </p:pic>
      <p:pic>
        <p:nvPicPr>
          <p:cNvPr id="3078" name="Picture 6" descr="C:\Documents and Settings\User\Local Settings\Temporary Internet Files\Content.IE5\IAGF1YIF\MC90008324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4648200"/>
            <a:ext cx="1663294" cy="16687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Questions that need to be asked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types  of technology will you use? </a:t>
            </a:r>
          </a:p>
          <a:p>
            <a:r>
              <a:rPr lang="en-US" dirty="0" smtClean="0"/>
              <a:t>Computer, Mechanical, Chemical, Other </a:t>
            </a:r>
          </a:p>
          <a:p>
            <a:r>
              <a:rPr lang="en-US" dirty="0" smtClean="0"/>
              <a:t>How much will these technologies cost? </a:t>
            </a:r>
          </a:p>
          <a:p>
            <a:r>
              <a:rPr lang="en-US" dirty="0" smtClean="0"/>
              <a:t>Who will supply the technology? </a:t>
            </a:r>
          </a:p>
          <a:p>
            <a:r>
              <a:rPr lang="en-US" dirty="0" smtClean="0"/>
              <a:t>What is involved in maintaining / improving these technologies? </a:t>
            </a:r>
          </a:p>
          <a:p>
            <a:r>
              <a:rPr lang="en-US" dirty="0" smtClean="0"/>
              <a:t>What other routine costs are involved? </a:t>
            </a:r>
          </a:p>
          <a:p>
            <a:r>
              <a:rPr lang="en-US" dirty="0" smtClean="0"/>
              <a:t>What technologies are your competitors using?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Resources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606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Operational &amp; Resource Planning</vt:lpstr>
      <vt:lpstr>Operations</vt:lpstr>
      <vt:lpstr>Operations</vt:lpstr>
      <vt:lpstr>Material Resources - Fixed</vt:lpstr>
      <vt:lpstr>Material Resources - Fixed</vt:lpstr>
      <vt:lpstr>Material Resources - Consumable</vt:lpstr>
      <vt:lpstr>Material Resources - Consumable</vt:lpstr>
      <vt:lpstr>Technological Resources</vt:lpstr>
      <vt:lpstr>Technological Resources</vt:lpstr>
      <vt:lpstr>Human Resources</vt:lpstr>
      <vt:lpstr>Human Resources</vt:lpstr>
      <vt:lpstr>Contingency Planning</vt:lpstr>
      <vt:lpstr>Operating Strategy</vt:lpstr>
      <vt:lpstr>Operating Strategy</vt:lpstr>
      <vt:lpstr>Operating Strategy</vt:lpstr>
      <vt:lpstr>GAP Analysis</vt:lpstr>
    </vt:vector>
  </TitlesOfParts>
  <Company>Upper Canada District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&amp; Resource Planning</dc:title>
  <dc:creator>User</dc:creator>
  <cp:lastModifiedBy>User</cp:lastModifiedBy>
  <cp:revision>7</cp:revision>
  <dcterms:created xsi:type="dcterms:W3CDTF">2010-08-26T15:11:12Z</dcterms:created>
  <dcterms:modified xsi:type="dcterms:W3CDTF">2010-08-26T16:14:47Z</dcterms:modified>
</cp:coreProperties>
</file>